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4" r:id="rId4"/>
    <p:sldId id="258" r:id="rId5"/>
    <p:sldId id="259" r:id="rId6"/>
    <p:sldId id="262" r:id="rId7"/>
    <p:sldId id="260" r:id="rId8"/>
    <p:sldId id="261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306" r:id="rId18"/>
    <p:sldId id="271" r:id="rId19"/>
    <p:sldId id="272" r:id="rId20"/>
    <p:sldId id="275" r:id="rId21"/>
    <p:sldId id="276" r:id="rId22"/>
    <p:sldId id="277" r:id="rId23"/>
    <p:sldId id="278" r:id="rId24"/>
    <p:sldId id="279" r:id="rId25"/>
    <p:sldId id="280" r:id="rId26"/>
    <p:sldId id="282" r:id="rId27"/>
    <p:sldId id="281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04" r:id="rId50"/>
    <p:sldId id="305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123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32881D6-812C-4D79-AAF7-A71822E458A4}" type="doc">
      <dgm:prSet loTypeId="urn:microsoft.com/office/officeart/2005/8/layout/cycle1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F9373B-2166-4FB9-A407-02B52CF95BD8}">
      <dgm:prSet phldrT="[Text]"/>
      <dgm:spPr/>
      <dgm:t>
        <a:bodyPr/>
        <a:lstStyle/>
        <a:p>
          <a:r>
            <a:rPr lang="en-US" dirty="0" smtClean="0"/>
            <a:t>German Reparations</a:t>
          </a:r>
          <a:endParaRPr lang="en-US" dirty="0"/>
        </a:p>
      </dgm:t>
    </dgm:pt>
    <dgm:pt modelId="{DF29DA65-5B0D-4C2F-A016-7EF4420FAE95}" type="parTrans" cxnId="{431C67F8-1F33-461E-AB34-7316FB6A3083}">
      <dgm:prSet/>
      <dgm:spPr/>
      <dgm:t>
        <a:bodyPr/>
        <a:lstStyle/>
        <a:p>
          <a:endParaRPr lang="en-US"/>
        </a:p>
      </dgm:t>
    </dgm:pt>
    <dgm:pt modelId="{03F0309C-4300-4CFC-B42B-298DFC98BC3A}" type="sibTrans" cxnId="{431C67F8-1F33-461E-AB34-7316FB6A3083}">
      <dgm:prSet/>
      <dgm:spPr/>
      <dgm:t>
        <a:bodyPr/>
        <a:lstStyle/>
        <a:p>
          <a:endParaRPr lang="en-US"/>
        </a:p>
      </dgm:t>
    </dgm:pt>
    <dgm:pt modelId="{2A69664F-C332-4655-85EA-C4984D9570FB}">
      <dgm:prSet phldrT="[Text]"/>
      <dgm:spPr/>
      <dgm:t>
        <a:bodyPr/>
        <a:lstStyle/>
        <a:p>
          <a:r>
            <a:rPr lang="en-US" dirty="0" smtClean="0"/>
            <a:t>    Allied   War Debt</a:t>
          </a:r>
          <a:endParaRPr lang="en-US" dirty="0"/>
        </a:p>
      </dgm:t>
    </dgm:pt>
    <dgm:pt modelId="{259CAD24-9B3D-4305-A675-2D7077B0E499}" type="parTrans" cxnId="{2C6F8AEF-5D13-4D76-80F0-19D0B87FD702}">
      <dgm:prSet/>
      <dgm:spPr/>
      <dgm:t>
        <a:bodyPr/>
        <a:lstStyle/>
        <a:p>
          <a:endParaRPr lang="en-US"/>
        </a:p>
      </dgm:t>
    </dgm:pt>
    <dgm:pt modelId="{33013921-75F5-4538-8D39-85F811825EFA}" type="sibTrans" cxnId="{2C6F8AEF-5D13-4D76-80F0-19D0B87FD702}">
      <dgm:prSet/>
      <dgm:spPr/>
      <dgm:t>
        <a:bodyPr/>
        <a:lstStyle/>
        <a:p>
          <a:endParaRPr lang="en-US"/>
        </a:p>
      </dgm:t>
    </dgm:pt>
    <dgm:pt modelId="{8E67853F-33E4-49D3-B873-38EA3C29125A}">
      <dgm:prSet phldrT="[Text]"/>
      <dgm:spPr/>
      <dgm:t>
        <a:bodyPr/>
        <a:lstStyle/>
        <a:p>
          <a:endParaRPr lang="en-US" dirty="0"/>
        </a:p>
      </dgm:t>
    </dgm:pt>
    <dgm:pt modelId="{9F795030-2959-4ED5-9C6C-47E2C433C078}" type="parTrans" cxnId="{8A9CBA91-DD8C-476B-998D-CD2C71865781}">
      <dgm:prSet/>
      <dgm:spPr/>
      <dgm:t>
        <a:bodyPr/>
        <a:lstStyle/>
        <a:p>
          <a:endParaRPr lang="en-US"/>
        </a:p>
      </dgm:t>
    </dgm:pt>
    <dgm:pt modelId="{07FD2BD5-1552-4FB3-BE18-0F3533920DFD}" type="sibTrans" cxnId="{8A9CBA91-DD8C-476B-998D-CD2C71865781}">
      <dgm:prSet/>
      <dgm:spPr/>
      <dgm:t>
        <a:bodyPr/>
        <a:lstStyle/>
        <a:p>
          <a:endParaRPr lang="en-US"/>
        </a:p>
      </dgm:t>
    </dgm:pt>
    <dgm:pt modelId="{1F0AFE1B-7BD5-4CBA-A0E9-6D1774D3E3A9}">
      <dgm:prSet phldrT="[Text]"/>
      <dgm:spPr/>
      <dgm:t>
        <a:bodyPr/>
        <a:lstStyle/>
        <a:p>
          <a:endParaRPr lang="en-US" dirty="0"/>
        </a:p>
      </dgm:t>
    </dgm:pt>
    <dgm:pt modelId="{12718441-728D-4AE2-8BAD-098ECBB078D8}" type="parTrans" cxnId="{9D318F05-9350-4056-83D4-4E7B1FEC2929}">
      <dgm:prSet/>
      <dgm:spPr/>
      <dgm:t>
        <a:bodyPr/>
        <a:lstStyle/>
        <a:p>
          <a:endParaRPr lang="en-US"/>
        </a:p>
      </dgm:t>
    </dgm:pt>
    <dgm:pt modelId="{00C45F6C-F5A9-4154-8E52-71BD89F7EE6D}" type="sibTrans" cxnId="{9D318F05-9350-4056-83D4-4E7B1FEC2929}">
      <dgm:prSet/>
      <dgm:spPr/>
      <dgm:t>
        <a:bodyPr/>
        <a:lstStyle/>
        <a:p>
          <a:endParaRPr lang="en-US"/>
        </a:p>
      </dgm:t>
    </dgm:pt>
    <dgm:pt modelId="{C5D699C7-EACB-488C-9290-D13EC1339D05}">
      <dgm:prSet phldrT="[Text]"/>
      <dgm:spPr/>
      <dgm:t>
        <a:bodyPr/>
        <a:lstStyle/>
        <a:p>
          <a:r>
            <a:rPr lang="en-US" dirty="0" smtClean="0"/>
            <a:t>U.S. Loans</a:t>
          </a:r>
          <a:endParaRPr lang="en-US" dirty="0"/>
        </a:p>
      </dgm:t>
    </dgm:pt>
    <dgm:pt modelId="{DA1C1FDB-3E23-4BBD-87F4-B9E677AF0C8A}" type="parTrans" cxnId="{830B1A74-E149-4969-9D66-E9B6CF0ABD6F}">
      <dgm:prSet/>
      <dgm:spPr/>
      <dgm:t>
        <a:bodyPr/>
        <a:lstStyle/>
        <a:p>
          <a:endParaRPr lang="en-US"/>
        </a:p>
      </dgm:t>
    </dgm:pt>
    <dgm:pt modelId="{426DEFB4-9546-4CD4-8A48-AD80C1FDE380}" type="sibTrans" cxnId="{830B1A74-E149-4969-9D66-E9B6CF0ABD6F}">
      <dgm:prSet/>
      <dgm:spPr/>
      <dgm:t>
        <a:bodyPr/>
        <a:lstStyle/>
        <a:p>
          <a:endParaRPr lang="en-US"/>
        </a:p>
      </dgm:t>
    </dgm:pt>
    <dgm:pt modelId="{4846FC96-6058-47B8-B28B-D26A0C3C1BC1}" type="pres">
      <dgm:prSet presAssocID="{A32881D6-812C-4D79-AAF7-A71822E458A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1EE5AB-0A78-4E90-9CB9-60AF566C52A2}" type="pres">
      <dgm:prSet presAssocID="{FCF9373B-2166-4FB9-A407-02B52CF95BD8}" presName="dummy" presStyleCnt="0"/>
      <dgm:spPr/>
    </dgm:pt>
    <dgm:pt modelId="{778DD0C4-3160-42A1-9544-84899D5B3FA2}" type="pres">
      <dgm:prSet presAssocID="{FCF9373B-2166-4FB9-A407-02B52CF95BD8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789CF5-05BE-4CFA-B7FC-DC99C9F0E859}" type="pres">
      <dgm:prSet presAssocID="{03F0309C-4300-4CFC-B42B-298DFC98BC3A}" presName="sibTrans" presStyleLbl="node1" presStyleIdx="0" presStyleCnt="3"/>
      <dgm:spPr/>
      <dgm:t>
        <a:bodyPr/>
        <a:lstStyle/>
        <a:p>
          <a:endParaRPr lang="en-US"/>
        </a:p>
      </dgm:t>
    </dgm:pt>
    <dgm:pt modelId="{C89645CC-E8EC-4247-A195-3D282911EB40}" type="pres">
      <dgm:prSet presAssocID="{2A69664F-C332-4655-85EA-C4984D9570FB}" presName="dummy" presStyleCnt="0"/>
      <dgm:spPr/>
    </dgm:pt>
    <dgm:pt modelId="{BB93535D-1945-4360-84B0-D4D6DA7D32AF}" type="pres">
      <dgm:prSet presAssocID="{2A69664F-C332-4655-85EA-C4984D9570FB}" presName="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CDC1EF-AFF5-4CB6-B694-E835DA24E096}" type="pres">
      <dgm:prSet presAssocID="{33013921-75F5-4538-8D39-85F811825EFA}" presName="sibTrans" presStyleLbl="node1" presStyleIdx="1" presStyleCnt="3"/>
      <dgm:spPr/>
      <dgm:t>
        <a:bodyPr/>
        <a:lstStyle/>
        <a:p>
          <a:endParaRPr lang="en-US"/>
        </a:p>
      </dgm:t>
    </dgm:pt>
    <dgm:pt modelId="{6FC1FC93-6328-402A-85C7-F379DF0DC3E3}" type="pres">
      <dgm:prSet presAssocID="{C5D699C7-EACB-488C-9290-D13EC1339D05}" presName="dummy" presStyleCnt="0"/>
      <dgm:spPr/>
    </dgm:pt>
    <dgm:pt modelId="{3C5697DC-32AB-4DEA-B1A5-ABEE19BDF98F}" type="pres">
      <dgm:prSet presAssocID="{C5D699C7-EACB-488C-9290-D13EC1339D05}" presName="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841ABC-FC80-4ACF-AF6C-FBB7BF2A64E5}" type="pres">
      <dgm:prSet presAssocID="{426DEFB4-9546-4CD4-8A48-AD80C1FDE380}" presName="sibTrans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523EFF1A-A69A-442F-8717-8A0E25B3507F}" type="presOf" srcId="{2A69664F-C332-4655-85EA-C4984D9570FB}" destId="{BB93535D-1945-4360-84B0-D4D6DA7D32AF}" srcOrd="0" destOrd="0" presId="urn:microsoft.com/office/officeart/2005/8/layout/cycle1"/>
    <dgm:cxn modelId="{9D318F05-9350-4056-83D4-4E7B1FEC2929}" srcId="{2A69664F-C332-4655-85EA-C4984D9570FB}" destId="{1F0AFE1B-7BD5-4CBA-A0E9-6D1774D3E3A9}" srcOrd="1" destOrd="0" parTransId="{12718441-728D-4AE2-8BAD-098ECBB078D8}" sibTransId="{00C45F6C-F5A9-4154-8E52-71BD89F7EE6D}"/>
    <dgm:cxn modelId="{431C67F8-1F33-461E-AB34-7316FB6A3083}" srcId="{A32881D6-812C-4D79-AAF7-A71822E458A4}" destId="{FCF9373B-2166-4FB9-A407-02B52CF95BD8}" srcOrd="0" destOrd="0" parTransId="{DF29DA65-5B0D-4C2F-A016-7EF4420FAE95}" sibTransId="{03F0309C-4300-4CFC-B42B-298DFC98BC3A}"/>
    <dgm:cxn modelId="{8A9CBA91-DD8C-476B-998D-CD2C71865781}" srcId="{2A69664F-C332-4655-85EA-C4984D9570FB}" destId="{8E67853F-33E4-49D3-B873-38EA3C29125A}" srcOrd="0" destOrd="0" parTransId="{9F795030-2959-4ED5-9C6C-47E2C433C078}" sibTransId="{07FD2BD5-1552-4FB3-BE18-0F3533920DFD}"/>
    <dgm:cxn modelId="{03450360-55FC-44BE-B42B-7CCF1E6DFA1C}" type="presOf" srcId="{C5D699C7-EACB-488C-9290-D13EC1339D05}" destId="{3C5697DC-32AB-4DEA-B1A5-ABEE19BDF98F}" srcOrd="0" destOrd="0" presId="urn:microsoft.com/office/officeart/2005/8/layout/cycle1"/>
    <dgm:cxn modelId="{2C6F8AEF-5D13-4D76-80F0-19D0B87FD702}" srcId="{A32881D6-812C-4D79-AAF7-A71822E458A4}" destId="{2A69664F-C332-4655-85EA-C4984D9570FB}" srcOrd="1" destOrd="0" parTransId="{259CAD24-9B3D-4305-A675-2D7077B0E499}" sibTransId="{33013921-75F5-4538-8D39-85F811825EFA}"/>
    <dgm:cxn modelId="{4EF9D991-2B3D-46E0-A616-947D8CD68AE5}" type="presOf" srcId="{A32881D6-812C-4D79-AAF7-A71822E458A4}" destId="{4846FC96-6058-47B8-B28B-D26A0C3C1BC1}" srcOrd="0" destOrd="0" presId="urn:microsoft.com/office/officeart/2005/8/layout/cycle1"/>
    <dgm:cxn modelId="{E3A1932E-B155-46F1-B1C9-7FBFEC70B49C}" type="presOf" srcId="{FCF9373B-2166-4FB9-A407-02B52CF95BD8}" destId="{778DD0C4-3160-42A1-9544-84899D5B3FA2}" srcOrd="0" destOrd="0" presId="urn:microsoft.com/office/officeart/2005/8/layout/cycle1"/>
    <dgm:cxn modelId="{5EC16BCB-C0F5-4880-B181-957B3D0AA361}" type="presOf" srcId="{03F0309C-4300-4CFC-B42B-298DFC98BC3A}" destId="{B3789CF5-05BE-4CFA-B7FC-DC99C9F0E859}" srcOrd="0" destOrd="0" presId="urn:microsoft.com/office/officeart/2005/8/layout/cycle1"/>
    <dgm:cxn modelId="{830B1A74-E149-4969-9D66-E9B6CF0ABD6F}" srcId="{A32881D6-812C-4D79-AAF7-A71822E458A4}" destId="{C5D699C7-EACB-488C-9290-D13EC1339D05}" srcOrd="2" destOrd="0" parTransId="{DA1C1FDB-3E23-4BBD-87F4-B9E677AF0C8A}" sibTransId="{426DEFB4-9546-4CD4-8A48-AD80C1FDE380}"/>
    <dgm:cxn modelId="{3D71A88D-E23F-4F8A-8758-BF05F3D0CA02}" type="presOf" srcId="{33013921-75F5-4538-8D39-85F811825EFA}" destId="{D8CDC1EF-AFF5-4CB6-B694-E835DA24E096}" srcOrd="0" destOrd="0" presId="urn:microsoft.com/office/officeart/2005/8/layout/cycle1"/>
    <dgm:cxn modelId="{D154F31B-0AAC-4379-A7C7-DC652DDF2759}" type="presOf" srcId="{8E67853F-33E4-49D3-B873-38EA3C29125A}" destId="{BB93535D-1945-4360-84B0-D4D6DA7D32AF}" srcOrd="0" destOrd="1" presId="urn:microsoft.com/office/officeart/2005/8/layout/cycle1"/>
    <dgm:cxn modelId="{D2521B57-4130-47C6-9B71-25DD08BD3641}" type="presOf" srcId="{426DEFB4-9546-4CD4-8A48-AD80C1FDE380}" destId="{D9841ABC-FC80-4ACF-AF6C-FBB7BF2A64E5}" srcOrd="0" destOrd="0" presId="urn:microsoft.com/office/officeart/2005/8/layout/cycle1"/>
    <dgm:cxn modelId="{C83822D6-C6D5-4B0B-B51B-798B397EF670}" type="presOf" srcId="{1F0AFE1B-7BD5-4CBA-A0E9-6D1774D3E3A9}" destId="{BB93535D-1945-4360-84B0-D4D6DA7D32AF}" srcOrd="0" destOrd="2" presId="urn:microsoft.com/office/officeart/2005/8/layout/cycle1"/>
    <dgm:cxn modelId="{EF707B09-6C9E-4490-BD06-C10950967376}" type="presParOf" srcId="{4846FC96-6058-47B8-B28B-D26A0C3C1BC1}" destId="{EB1EE5AB-0A78-4E90-9CB9-60AF566C52A2}" srcOrd="0" destOrd="0" presId="urn:microsoft.com/office/officeart/2005/8/layout/cycle1"/>
    <dgm:cxn modelId="{6C94527A-5E63-4DDA-B7E8-522FE939360E}" type="presParOf" srcId="{4846FC96-6058-47B8-B28B-D26A0C3C1BC1}" destId="{778DD0C4-3160-42A1-9544-84899D5B3FA2}" srcOrd="1" destOrd="0" presId="urn:microsoft.com/office/officeart/2005/8/layout/cycle1"/>
    <dgm:cxn modelId="{C0E73BB4-B4D0-4E88-A8D2-B17260364FF7}" type="presParOf" srcId="{4846FC96-6058-47B8-B28B-D26A0C3C1BC1}" destId="{B3789CF5-05BE-4CFA-B7FC-DC99C9F0E859}" srcOrd="2" destOrd="0" presId="urn:microsoft.com/office/officeart/2005/8/layout/cycle1"/>
    <dgm:cxn modelId="{DD529E2F-8471-45AB-BCA8-8D3BBD99A273}" type="presParOf" srcId="{4846FC96-6058-47B8-B28B-D26A0C3C1BC1}" destId="{C89645CC-E8EC-4247-A195-3D282911EB40}" srcOrd="3" destOrd="0" presId="urn:microsoft.com/office/officeart/2005/8/layout/cycle1"/>
    <dgm:cxn modelId="{1DA7E7C6-2627-45A7-BC1F-8AA79F36EBE4}" type="presParOf" srcId="{4846FC96-6058-47B8-B28B-D26A0C3C1BC1}" destId="{BB93535D-1945-4360-84B0-D4D6DA7D32AF}" srcOrd="4" destOrd="0" presId="urn:microsoft.com/office/officeart/2005/8/layout/cycle1"/>
    <dgm:cxn modelId="{8DDA68F7-F787-491F-815D-E87D92BA064C}" type="presParOf" srcId="{4846FC96-6058-47B8-B28B-D26A0C3C1BC1}" destId="{D8CDC1EF-AFF5-4CB6-B694-E835DA24E096}" srcOrd="5" destOrd="0" presId="urn:microsoft.com/office/officeart/2005/8/layout/cycle1"/>
    <dgm:cxn modelId="{8D48799B-3C59-4C40-9D9B-EDBEF115FC51}" type="presParOf" srcId="{4846FC96-6058-47B8-B28B-D26A0C3C1BC1}" destId="{6FC1FC93-6328-402A-85C7-F379DF0DC3E3}" srcOrd="6" destOrd="0" presId="urn:microsoft.com/office/officeart/2005/8/layout/cycle1"/>
    <dgm:cxn modelId="{E7673ABA-5802-410A-A710-CEB8030167D9}" type="presParOf" srcId="{4846FC96-6058-47B8-B28B-D26A0C3C1BC1}" destId="{3C5697DC-32AB-4DEA-B1A5-ABEE19BDF98F}" srcOrd="7" destOrd="0" presId="urn:microsoft.com/office/officeart/2005/8/layout/cycle1"/>
    <dgm:cxn modelId="{D270BF0B-6303-4D86-8B73-84AC583FFA0E}" type="presParOf" srcId="{4846FC96-6058-47B8-B28B-D26A0C3C1BC1}" destId="{D9841ABC-FC80-4ACF-AF6C-FBB7BF2A64E5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32881D6-812C-4D79-AAF7-A71822E458A4}" type="doc">
      <dgm:prSet loTypeId="urn:microsoft.com/office/officeart/2005/8/layout/cycle1" loCatId="cycle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CF9373B-2166-4FB9-A407-02B52CF95BD8}">
      <dgm:prSet phldrT="[Text]"/>
      <dgm:spPr/>
      <dgm:t>
        <a:bodyPr/>
        <a:lstStyle/>
        <a:p>
          <a:r>
            <a:rPr lang="en-US" dirty="0" smtClean="0"/>
            <a:t>German Reparations</a:t>
          </a:r>
          <a:endParaRPr lang="en-US" dirty="0"/>
        </a:p>
      </dgm:t>
    </dgm:pt>
    <dgm:pt modelId="{DF29DA65-5B0D-4C2F-A016-7EF4420FAE95}" type="parTrans" cxnId="{431C67F8-1F33-461E-AB34-7316FB6A3083}">
      <dgm:prSet/>
      <dgm:spPr/>
      <dgm:t>
        <a:bodyPr/>
        <a:lstStyle/>
        <a:p>
          <a:endParaRPr lang="en-US"/>
        </a:p>
      </dgm:t>
    </dgm:pt>
    <dgm:pt modelId="{03F0309C-4300-4CFC-B42B-298DFC98BC3A}" type="sibTrans" cxnId="{431C67F8-1F33-461E-AB34-7316FB6A3083}">
      <dgm:prSet/>
      <dgm:spPr/>
      <dgm:t>
        <a:bodyPr/>
        <a:lstStyle/>
        <a:p>
          <a:endParaRPr lang="en-US"/>
        </a:p>
      </dgm:t>
    </dgm:pt>
    <dgm:pt modelId="{2A69664F-C332-4655-85EA-C4984D9570FB}">
      <dgm:prSet phldrT="[Text]"/>
      <dgm:spPr/>
      <dgm:t>
        <a:bodyPr/>
        <a:lstStyle/>
        <a:p>
          <a:r>
            <a:rPr lang="en-US" dirty="0" smtClean="0"/>
            <a:t>    Allied   War Debt</a:t>
          </a:r>
          <a:endParaRPr lang="en-US" dirty="0"/>
        </a:p>
      </dgm:t>
    </dgm:pt>
    <dgm:pt modelId="{259CAD24-9B3D-4305-A675-2D7077B0E499}" type="parTrans" cxnId="{2C6F8AEF-5D13-4D76-80F0-19D0B87FD702}">
      <dgm:prSet/>
      <dgm:spPr/>
      <dgm:t>
        <a:bodyPr/>
        <a:lstStyle/>
        <a:p>
          <a:endParaRPr lang="en-US"/>
        </a:p>
      </dgm:t>
    </dgm:pt>
    <dgm:pt modelId="{33013921-75F5-4538-8D39-85F811825EFA}" type="sibTrans" cxnId="{2C6F8AEF-5D13-4D76-80F0-19D0B87FD702}">
      <dgm:prSet/>
      <dgm:spPr/>
      <dgm:t>
        <a:bodyPr/>
        <a:lstStyle/>
        <a:p>
          <a:endParaRPr lang="en-US"/>
        </a:p>
      </dgm:t>
    </dgm:pt>
    <dgm:pt modelId="{8E67853F-33E4-49D3-B873-38EA3C29125A}">
      <dgm:prSet phldrT="[Text]"/>
      <dgm:spPr/>
      <dgm:t>
        <a:bodyPr/>
        <a:lstStyle/>
        <a:p>
          <a:endParaRPr lang="en-US" dirty="0"/>
        </a:p>
      </dgm:t>
    </dgm:pt>
    <dgm:pt modelId="{9F795030-2959-4ED5-9C6C-47E2C433C078}" type="parTrans" cxnId="{8A9CBA91-DD8C-476B-998D-CD2C71865781}">
      <dgm:prSet/>
      <dgm:spPr/>
      <dgm:t>
        <a:bodyPr/>
        <a:lstStyle/>
        <a:p>
          <a:endParaRPr lang="en-US"/>
        </a:p>
      </dgm:t>
    </dgm:pt>
    <dgm:pt modelId="{07FD2BD5-1552-4FB3-BE18-0F3533920DFD}" type="sibTrans" cxnId="{8A9CBA91-DD8C-476B-998D-CD2C71865781}">
      <dgm:prSet/>
      <dgm:spPr/>
      <dgm:t>
        <a:bodyPr/>
        <a:lstStyle/>
        <a:p>
          <a:endParaRPr lang="en-US"/>
        </a:p>
      </dgm:t>
    </dgm:pt>
    <dgm:pt modelId="{1F0AFE1B-7BD5-4CBA-A0E9-6D1774D3E3A9}">
      <dgm:prSet phldrT="[Text]"/>
      <dgm:spPr/>
      <dgm:t>
        <a:bodyPr/>
        <a:lstStyle/>
        <a:p>
          <a:endParaRPr lang="en-US" dirty="0"/>
        </a:p>
      </dgm:t>
    </dgm:pt>
    <dgm:pt modelId="{12718441-728D-4AE2-8BAD-098ECBB078D8}" type="parTrans" cxnId="{9D318F05-9350-4056-83D4-4E7B1FEC2929}">
      <dgm:prSet/>
      <dgm:spPr/>
      <dgm:t>
        <a:bodyPr/>
        <a:lstStyle/>
        <a:p>
          <a:endParaRPr lang="en-US"/>
        </a:p>
      </dgm:t>
    </dgm:pt>
    <dgm:pt modelId="{00C45F6C-F5A9-4154-8E52-71BD89F7EE6D}" type="sibTrans" cxnId="{9D318F05-9350-4056-83D4-4E7B1FEC2929}">
      <dgm:prSet/>
      <dgm:spPr/>
      <dgm:t>
        <a:bodyPr/>
        <a:lstStyle/>
        <a:p>
          <a:endParaRPr lang="en-US"/>
        </a:p>
      </dgm:t>
    </dgm:pt>
    <dgm:pt modelId="{C5D699C7-EACB-488C-9290-D13EC1339D05}">
      <dgm:prSet phldrT="[Text]"/>
      <dgm:spPr/>
      <dgm:t>
        <a:bodyPr/>
        <a:lstStyle/>
        <a:p>
          <a:r>
            <a:rPr lang="en-US" dirty="0" smtClean="0"/>
            <a:t>U.S. Loans</a:t>
          </a:r>
          <a:endParaRPr lang="en-US" dirty="0"/>
        </a:p>
      </dgm:t>
    </dgm:pt>
    <dgm:pt modelId="{DA1C1FDB-3E23-4BBD-87F4-B9E677AF0C8A}" type="parTrans" cxnId="{830B1A74-E149-4969-9D66-E9B6CF0ABD6F}">
      <dgm:prSet/>
      <dgm:spPr/>
      <dgm:t>
        <a:bodyPr/>
        <a:lstStyle/>
        <a:p>
          <a:endParaRPr lang="en-US"/>
        </a:p>
      </dgm:t>
    </dgm:pt>
    <dgm:pt modelId="{426DEFB4-9546-4CD4-8A48-AD80C1FDE380}" type="sibTrans" cxnId="{830B1A74-E149-4969-9D66-E9B6CF0ABD6F}">
      <dgm:prSet/>
      <dgm:spPr/>
      <dgm:t>
        <a:bodyPr/>
        <a:lstStyle/>
        <a:p>
          <a:endParaRPr lang="en-US"/>
        </a:p>
      </dgm:t>
    </dgm:pt>
    <dgm:pt modelId="{4846FC96-6058-47B8-B28B-D26A0C3C1BC1}" type="pres">
      <dgm:prSet presAssocID="{A32881D6-812C-4D79-AAF7-A71822E458A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1EE5AB-0A78-4E90-9CB9-60AF566C52A2}" type="pres">
      <dgm:prSet presAssocID="{FCF9373B-2166-4FB9-A407-02B52CF95BD8}" presName="dummy" presStyleCnt="0"/>
      <dgm:spPr/>
    </dgm:pt>
    <dgm:pt modelId="{778DD0C4-3160-42A1-9544-84899D5B3FA2}" type="pres">
      <dgm:prSet presAssocID="{FCF9373B-2166-4FB9-A407-02B52CF95BD8}" presName="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789CF5-05BE-4CFA-B7FC-DC99C9F0E859}" type="pres">
      <dgm:prSet presAssocID="{03F0309C-4300-4CFC-B42B-298DFC98BC3A}" presName="sibTrans" presStyleLbl="node1" presStyleIdx="0" presStyleCnt="3"/>
      <dgm:spPr/>
      <dgm:t>
        <a:bodyPr/>
        <a:lstStyle/>
        <a:p>
          <a:endParaRPr lang="en-US"/>
        </a:p>
      </dgm:t>
    </dgm:pt>
    <dgm:pt modelId="{C89645CC-E8EC-4247-A195-3D282911EB40}" type="pres">
      <dgm:prSet presAssocID="{2A69664F-C332-4655-85EA-C4984D9570FB}" presName="dummy" presStyleCnt="0"/>
      <dgm:spPr/>
    </dgm:pt>
    <dgm:pt modelId="{BB93535D-1945-4360-84B0-D4D6DA7D32AF}" type="pres">
      <dgm:prSet presAssocID="{2A69664F-C332-4655-85EA-C4984D9570FB}" presName="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CDC1EF-AFF5-4CB6-B694-E835DA24E096}" type="pres">
      <dgm:prSet presAssocID="{33013921-75F5-4538-8D39-85F811825EFA}" presName="sibTrans" presStyleLbl="node1" presStyleIdx="1" presStyleCnt="3"/>
      <dgm:spPr/>
      <dgm:t>
        <a:bodyPr/>
        <a:lstStyle/>
        <a:p>
          <a:endParaRPr lang="en-US"/>
        </a:p>
      </dgm:t>
    </dgm:pt>
    <dgm:pt modelId="{6FC1FC93-6328-402A-85C7-F379DF0DC3E3}" type="pres">
      <dgm:prSet presAssocID="{C5D699C7-EACB-488C-9290-D13EC1339D05}" presName="dummy" presStyleCnt="0"/>
      <dgm:spPr/>
    </dgm:pt>
    <dgm:pt modelId="{3C5697DC-32AB-4DEA-B1A5-ABEE19BDF98F}" type="pres">
      <dgm:prSet presAssocID="{C5D699C7-EACB-488C-9290-D13EC1339D05}" presName="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841ABC-FC80-4ACF-AF6C-FBB7BF2A64E5}" type="pres">
      <dgm:prSet presAssocID="{426DEFB4-9546-4CD4-8A48-AD80C1FDE380}" presName="sibTrans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64BBE24A-6887-48F5-9322-2644B2799F57}" type="presOf" srcId="{1F0AFE1B-7BD5-4CBA-A0E9-6D1774D3E3A9}" destId="{BB93535D-1945-4360-84B0-D4D6DA7D32AF}" srcOrd="0" destOrd="2" presId="urn:microsoft.com/office/officeart/2005/8/layout/cycle1"/>
    <dgm:cxn modelId="{95AFE0D5-32CF-4527-90EE-C803B6C29495}" type="presOf" srcId="{33013921-75F5-4538-8D39-85F811825EFA}" destId="{D8CDC1EF-AFF5-4CB6-B694-E835DA24E096}" srcOrd="0" destOrd="0" presId="urn:microsoft.com/office/officeart/2005/8/layout/cycle1"/>
    <dgm:cxn modelId="{431C67F8-1F33-461E-AB34-7316FB6A3083}" srcId="{A32881D6-812C-4D79-AAF7-A71822E458A4}" destId="{FCF9373B-2166-4FB9-A407-02B52CF95BD8}" srcOrd="0" destOrd="0" parTransId="{DF29DA65-5B0D-4C2F-A016-7EF4420FAE95}" sibTransId="{03F0309C-4300-4CFC-B42B-298DFC98BC3A}"/>
    <dgm:cxn modelId="{830B1A74-E149-4969-9D66-E9B6CF0ABD6F}" srcId="{A32881D6-812C-4D79-AAF7-A71822E458A4}" destId="{C5D699C7-EACB-488C-9290-D13EC1339D05}" srcOrd="2" destOrd="0" parTransId="{DA1C1FDB-3E23-4BBD-87F4-B9E677AF0C8A}" sibTransId="{426DEFB4-9546-4CD4-8A48-AD80C1FDE380}"/>
    <dgm:cxn modelId="{08746B50-0540-4985-8ACE-53306B72F3E9}" type="presOf" srcId="{8E67853F-33E4-49D3-B873-38EA3C29125A}" destId="{BB93535D-1945-4360-84B0-D4D6DA7D32AF}" srcOrd="0" destOrd="1" presId="urn:microsoft.com/office/officeart/2005/8/layout/cycle1"/>
    <dgm:cxn modelId="{2C6F8AEF-5D13-4D76-80F0-19D0B87FD702}" srcId="{A32881D6-812C-4D79-AAF7-A71822E458A4}" destId="{2A69664F-C332-4655-85EA-C4984D9570FB}" srcOrd="1" destOrd="0" parTransId="{259CAD24-9B3D-4305-A675-2D7077B0E499}" sibTransId="{33013921-75F5-4538-8D39-85F811825EFA}"/>
    <dgm:cxn modelId="{4A2EC581-A13C-4ECA-8C8D-D9AF1A0BE26F}" type="presOf" srcId="{426DEFB4-9546-4CD4-8A48-AD80C1FDE380}" destId="{D9841ABC-FC80-4ACF-AF6C-FBB7BF2A64E5}" srcOrd="0" destOrd="0" presId="urn:microsoft.com/office/officeart/2005/8/layout/cycle1"/>
    <dgm:cxn modelId="{A7F16E64-B120-4681-97C6-D486E1D73BA2}" type="presOf" srcId="{C5D699C7-EACB-488C-9290-D13EC1339D05}" destId="{3C5697DC-32AB-4DEA-B1A5-ABEE19BDF98F}" srcOrd="0" destOrd="0" presId="urn:microsoft.com/office/officeart/2005/8/layout/cycle1"/>
    <dgm:cxn modelId="{8A9CBA91-DD8C-476B-998D-CD2C71865781}" srcId="{2A69664F-C332-4655-85EA-C4984D9570FB}" destId="{8E67853F-33E4-49D3-B873-38EA3C29125A}" srcOrd="0" destOrd="0" parTransId="{9F795030-2959-4ED5-9C6C-47E2C433C078}" sibTransId="{07FD2BD5-1552-4FB3-BE18-0F3533920DFD}"/>
    <dgm:cxn modelId="{778FB2FA-486A-44B7-87FB-B137F82719E1}" type="presOf" srcId="{FCF9373B-2166-4FB9-A407-02B52CF95BD8}" destId="{778DD0C4-3160-42A1-9544-84899D5B3FA2}" srcOrd="0" destOrd="0" presId="urn:microsoft.com/office/officeart/2005/8/layout/cycle1"/>
    <dgm:cxn modelId="{33591175-56CD-480D-BC1D-9DDFB0879F51}" type="presOf" srcId="{03F0309C-4300-4CFC-B42B-298DFC98BC3A}" destId="{B3789CF5-05BE-4CFA-B7FC-DC99C9F0E859}" srcOrd="0" destOrd="0" presId="urn:microsoft.com/office/officeart/2005/8/layout/cycle1"/>
    <dgm:cxn modelId="{AC1BB950-5ED8-466F-9346-9FEE73EA8BEF}" type="presOf" srcId="{2A69664F-C332-4655-85EA-C4984D9570FB}" destId="{BB93535D-1945-4360-84B0-D4D6DA7D32AF}" srcOrd="0" destOrd="0" presId="urn:microsoft.com/office/officeart/2005/8/layout/cycle1"/>
    <dgm:cxn modelId="{9D318F05-9350-4056-83D4-4E7B1FEC2929}" srcId="{2A69664F-C332-4655-85EA-C4984D9570FB}" destId="{1F0AFE1B-7BD5-4CBA-A0E9-6D1774D3E3A9}" srcOrd="1" destOrd="0" parTransId="{12718441-728D-4AE2-8BAD-098ECBB078D8}" sibTransId="{00C45F6C-F5A9-4154-8E52-71BD89F7EE6D}"/>
    <dgm:cxn modelId="{0CE2BCA5-15E6-4046-BFBE-89BAECB75C8F}" type="presOf" srcId="{A32881D6-812C-4D79-AAF7-A71822E458A4}" destId="{4846FC96-6058-47B8-B28B-D26A0C3C1BC1}" srcOrd="0" destOrd="0" presId="urn:microsoft.com/office/officeart/2005/8/layout/cycle1"/>
    <dgm:cxn modelId="{729F0C2C-C105-437F-8F38-74E3492BA4E1}" type="presParOf" srcId="{4846FC96-6058-47B8-B28B-D26A0C3C1BC1}" destId="{EB1EE5AB-0A78-4E90-9CB9-60AF566C52A2}" srcOrd="0" destOrd="0" presId="urn:microsoft.com/office/officeart/2005/8/layout/cycle1"/>
    <dgm:cxn modelId="{CBE5522C-0713-4F65-BE19-0E9D6E5470C7}" type="presParOf" srcId="{4846FC96-6058-47B8-B28B-D26A0C3C1BC1}" destId="{778DD0C4-3160-42A1-9544-84899D5B3FA2}" srcOrd="1" destOrd="0" presId="urn:microsoft.com/office/officeart/2005/8/layout/cycle1"/>
    <dgm:cxn modelId="{7D4E41AC-21CE-41F8-A108-2A31A0FF6DDE}" type="presParOf" srcId="{4846FC96-6058-47B8-B28B-D26A0C3C1BC1}" destId="{B3789CF5-05BE-4CFA-B7FC-DC99C9F0E859}" srcOrd="2" destOrd="0" presId="urn:microsoft.com/office/officeart/2005/8/layout/cycle1"/>
    <dgm:cxn modelId="{D3173307-FE76-4C12-A39B-0586E9C347A2}" type="presParOf" srcId="{4846FC96-6058-47B8-B28B-D26A0C3C1BC1}" destId="{C89645CC-E8EC-4247-A195-3D282911EB40}" srcOrd="3" destOrd="0" presId="urn:microsoft.com/office/officeart/2005/8/layout/cycle1"/>
    <dgm:cxn modelId="{B3810DDD-17CC-404E-9260-FE4289FE3D60}" type="presParOf" srcId="{4846FC96-6058-47B8-B28B-D26A0C3C1BC1}" destId="{BB93535D-1945-4360-84B0-D4D6DA7D32AF}" srcOrd="4" destOrd="0" presId="urn:microsoft.com/office/officeart/2005/8/layout/cycle1"/>
    <dgm:cxn modelId="{842A4409-9D3D-443A-8778-007C43857426}" type="presParOf" srcId="{4846FC96-6058-47B8-B28B-D26A0C3C1BC1}" destId="{D8CDC1EF-AFF5-4CB6-B694-E835DA24E096}" srcOrd="5" destOrd="0" presId="urn:microsoft.com/office/officeart/2005/8/layout/cycle1"/>
    <dgm:cxn modelId="{ADA4F757-6A9E-4E14-B26C-E43FE1C3BF2F}" type="presParOf" srcId="{4846FC96-6058-47B8-B28B-D26A0C3C1BC1}" destId="{6FC1FC93-6328-402A-85C7-F379DF0DC3E3}" srcOrd="6" destOrd="0" presId="urn:microsoft.com/office/officeart/2005/8/layout/cycle1"/>
    <dgm:cxn modelId="{36105730-158F-43A5-930A-7B82470B1654}" type="presParOf" srcId="{4846FC96-6058-47B8-B28B-D26A0C3C1BC1}" destId="{3C5697DC-32AB-4DEA-B1A5-ABEE19BDF98F}" srcOrd="7" destOrd="0" presId="urn:microsoft.com/office/officeart/2005/8/layout/cycle1"/>
    <dgm:cxn modelId="{0BD502C4-816C-406D-9831-D88A457CA9BB}" type="presParOf" srcId="{4846FC96-6058-47B8-B28B-D26A0C3C1BC1}" destId="{D9841ABC-FC80-4ACF-AF6C-FBB7BF2A64E5}" srcOrd="8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8DD0C4-3160-42A1-9544-84899D5B3FA2}">
      <dsp:nvSpPr>
        <dsp:cNvPr id="0" name=""/>
        <dsp:cNvSpPr/>
      </dsp:nvSpPr>
      <dsp:spPr>
        <a:xfrm>
          <a:off x="4695402" y="333236"/>
          <a:ext cx="1707802" cy="1707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German Reparations</a:t>
          </a:r>
          <a:endParaRPr lang="en-US" sz="2300" kern="1200" dirty="0"/>
        </a:p>
      </dsp:txBody>
      <dsp:txXfrm>
        <a:off x="4695402" y="333236"/>
        <a:ext cx="1707802" cy="1707802"/>
      </dsp:txXfrm>
    </dsp:sp>
    <dsp:sp modelId="{B3789CF5-05BE-4CFA-B7FC-DC99C9F0E859}">
      <dsp:nvSpPr>
        <dsp:cNvPr id="0" name=""/>
        <dsp:cNvSpPr/>
      </dsp:nvSpPr>
      <dsp:spPr>
        <a:xfrm>
          <a:off x="2097604" y="-1846"/>
          <a:ext cx="4034391" cy="4034391"/>
        </a:xfrm>
        <a:prstGeom prst="circularArrow">
          <a:avLst>
            <a:gd name="adj1" fmla="val 8255"/>
            <a:gd name="adj2" fmla="val 576638"/>
            <a:gd name="adj3" fmla="val 2961472"/>
            <a:gd name="adj4" fmla="val 53319"/>
            <a:gd name="adj5" fmla="val 963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B93535D-1945-4360-84B0-D4D6DA7D32AF}">
      <dsp:nvSpPr>
        <dsp:cNvPr id="0" name=""/>
        <dsp:cNvSpPr/>
      </dsp:nvSpPr>
      <dsp:spPr>
        <a:xfrm>
          <a:off x="3260898" y="2817870"/>
          <a:ext cx="1707802" cy="1707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    Allied   War Debt</a:t>
          </a:r>
          <a:endParaRPr lang="en-US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</dsp:txBody>
      <dsp:txXfrm>
        <a:off x="3260898" y="2817870"/>
        <a:ext cx="1707802" cy="1707802"/>
      </dsp:txXfrm>
    </dsp:sp>
    <dsp:sp modelId="{D8CDC1EF-AFF5-4CB6-B694-E835DA24E096}">
      <dsp:nvSpPr>
        <dsp:cNvPr id="0" name=""/>
        <dsp:cNvSpPr/>
      </dsp:nvSpPr>
      <dsp:spPr>
        <a:xfrm>
          <a:off x="2097604" y="-1846"/>
          <a:ext cx="4034391" cy="4034391"/>
        </a:xfrm>
        <a:prstGeom prst="circularArrow">
          <a:avLst>
            <a:gd name="adj1" fmla="val 8255"/>
            <a:gd name="adj2" fmla="val 576638"/>
            <a:gd name="adj3" fmla="val 10170043"/>
            <a:gd name="adj4" fmla="val 7261890"/>
            <a:gd name="adj5" fmla="val 963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C5697DC-32AB-4DEA-B1A5-ABEE19BDF98F}">
      <dsp:nvSpPr>
        <dsp:cNvPr id="0" name=""/>
        <dsp:cNvSpPr/>
      </dsp:nvSpPr>
      <dsp:spPr>
        <a:xfrm>
          <a:off x="1826394" y="333236"/>
          <a:ext cx="1707802" cy="1707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U.S. Loans</a:t>
          </a:r>
          <a:endParaRPr lang="en-US" sz="2300" kern="1200" dirty="0"/>
        </a:p>
      </dsp:txBody>
      <dsp:txXfrm>
        <a:off x="1826394" y="333236"/>
        <a:ext cx="1707802" cy="1707802"/>
      </dsp:txXfrm>
    </dsp:sp>
    <dsp:sp modelId="{D9841ABC-FC80-4ACF-AF6C-FBB7BF2A64E5}">
      <dsp:nvSpPr>
        <dsp:cNvPr id="0" name=""/>
        <dsp:cNvSpPr/>
      </dsp:nvSpPr>
      <dsp:spPr>
        <a:xfrm>
          <a:off x="2097604" y="-1846"/>
          <a:ext cx="4034391" cy="4034391"/>
        </a:xfrm>
        <a:prstGeom prst="circularArrow">
          <a:avLst>
            <a:gd name="adj1" fmla="val 8255"/>
            <a:gd name="adj2" fmla="val 576638"/>
            <a:gd name="adj3" fmla="val 16854495"/>
            <a:gd name="adj4" fmla="val 14968867"/>
            <a:gd name="adj5" fmla="val 963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8DD0C4-3160-42A1-9544-84899D5B3FA2}">
      <dsp:nvSpPr>
        <dsp:cNvPr id="0" name=""/>
        <dsp:cNvSpPr/>
      </dsp:nvSpPr>
      <dsp:spPr>
        <a:xfrm>
          <a:off x="4695402" y="333236"/>
          <a:ext cx="1707802" cy="1707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German Reparations</a:t>
          </a:r>
          <a:endParaRPr lang="en-US" sz="2300" kern="1200" dirty="0"/>
        </a:p>
      </dsp:txBody>
      <dsp:txXfrm>
        <a:off x="4695402" y="333236"/>
        <a:ext cx="1707802" cy="1707802"/>
      </dsp:txXfrm>
    </dsp:sp>
    <dsp:sp modelId="{B3789CF5-05BE-4CFA-B7FC-DC99C9F0E859}">
      <dsp:nvSpPr>
        <dsp:cNvPr id="0" name=""/>
        <dsp:cNvSpPr/>
      </dsp:nvSpPr>
      <dsp:spPr>
        <a:xfrm>
          <a:off x="2097604" y="-1846"/>
          <a:ext cx="4034391" cy="4034391"/>
        </a:xfrm>
        <a:prstGeom prst="circularArrow">
          <a:avLst>
            <a:gd name="adj1" fmla="val 8255"/>
            <a:gd name="adj2" fmla="val 576638"/>
            <a:gd name="adj3" fmla="val 2961472"/>
            <a:gd name="adj4" fmla="val 53319"/>
            <a:gd name="adj5" fmla="val 963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BB93535D-1945-4360-84B0-D4D6DA7D32AF}">
      <dsp:nvSpPr>
        <dsp:cNvPr id="0" name=""/>
        <dsp:cNvSpPr/>
      </dsp:nvSpPr>
      <dsp:spPr>
        <a:xfrm>
          <a:off x="3260898" y="2817870"/>
          <a:ext cx="1707802" cy="1707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l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    Allied   War Debt</a:t>
          </a:r>
          <a:endParaRPr lang="en-US" sz="23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</dsp:txBody>
      <dsp:txXfrm>
        <a:off x="3260898" y="2817870"/>
        <a:ext cx="1707802" cy="1707802"/>
      </dsp:txXfrm>
    </dsp:sp>
    <dsp:sp modelId="{D8CDC1EF-AFF5-4CB6-B694-E835DA24E096}">
      <dsp:nvSpPr>
        <dsp:cNvPr id="0" name=""/>
        <dsp:cNvSpPr/>
      </dsp:nvSpPr>
      <dsp:spPr>
        <a:xfrm>
          <a:off x="2097604" y="-1846"/>
          <a:ext cx="4034391" cy="4034391"/>
        </a:xfrm>
        <a:prstGeom prst="circularArrow">
          <a:avLst>
            <a:gd name="adj1" fmla="val 8255"/>
            <a:gd name="adj2" fmla="val 576638"/>
            <a:gd name="adj3" fmla="val 10170043"/>
            <a:gd name="adj4" fmla="val 7261890"/>
            <a:gd name="adj5" fmla="val 963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3C5697DC-32AB-4DEA-B1A5-ABEE19BDF98F}">
      <dsp:nvSpPr>
        <dsp:cNvPr id="0" name=""/>
        <dsp:cNvSpPr/>
      </dsp:nvSpPr>
      <dsp:spPr>
        <a:xfrm>
          <a:off x="1826394" y="333236"/>
          <a:ext cx="1707802" cy="170780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210" tIns="29210" rIns="29210" bIns="2921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U.S. Loans</a:t>
          </a:r>
          <a:endParaRPr lang="en-US" sz="2300" kern="1200" dirty="0"/>
        </a:p>
      </dsp:txBody>
      <dsp:txXfrm>
        <a:off x="1826394" y="333236"/>
        <a:ext cx="1707802" cy="1707802"/>
      </dsp:txXfrm>
    </dsp:sp>
    <dsp:sp modelId="{D9841ABC-FC80-4ACF-AF6C-FBB7BF2A64E5}">
      <dsp:nvSpPr>
        <dsp:cNvPr id="0" name=""/>
        <dsp:cNvSpPr/>
      </dsp:nvSpPr>
      <dsp:spPr>
        <a:xfrm>
          <a:off x="2097604" y="-1846"/>
          <a:ext cx="4034391" cy="4034391"/>
        </a:xfrm>
        <a:prstGeom prst="circularArrow">
          <a:avLst>
            <a:gd name="adj1" fmla="val 8255"/>
            <a:gd name="adj2" fmla="val 576638"/>
            <a:gd name="adj3" fmla="val 16854495"/>
            <a:gd name="adj4" fmla="val 14968867"/>
            <a:gd name="adj5" fmla="val 963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rotWithShape="0">
            <a:srgbClr val="000000">
              <a:alpha val="43137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F6AB26C-072D-4124-9638-A811742566B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524E66-85BD-4C99-A286-50889B51AD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6AB26C-072D-4124-9638-A811742566B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24E66-85BD-4C99-A286-50889B51A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6AB26C-072D-4124-9638-A811742566B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24E66-85BD-4C99-A286-50889B51A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6AB26C-072D-4124-9638-A811742566B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24E66-85BD-4C99-A286-50889B51A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F6AB26C-072D-4124-9638-A811742566B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524E66-85BD-4C99-A286-50889B51AD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6AB26C-072D-4124-9638-A811742566B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A524E66-85BD-4C99-A286-50889B51AD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6AB26C-072D-4124-9638-A811742566B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EA524E66-85BD-4C99-A286-50889B51A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6AB26C-072D-4124-9638-A811742566B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24E66-85BD-4C99-A286-50889B51AD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6AB26C-072D-4124-9638-A811742566B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A524E66-85BD-4C99-A286-50889B51ADE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1F6AB26C-072D-4124-9638-A811742566B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524E66-85BD-4C99-A286-50889B51AD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1F6AB26C-072D-4124-9638-A811742566B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EA524E66-85BD-4C99-A286-50889B51AD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1F6AB26C-072D-4124-9638-A811742566B9}" type="datetimeFigureOut">
              <a:rPr lang="en-US" smtClean="0"/>
              <a:pPr/>
              <a:t>2/16/2015</a:t>
            </a:fld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EA524E66-85BD-4C99-A286-50889B51ADE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2gk9ebeaZcU&amp;playnext=1&amp;list=PLC44450607D35DAB3&amp;feature=results_main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xzCz6g_pCM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7xjIK3rkX6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1920s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20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Entrapment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Entrapment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Allies borrowed for the war from the U.S.</a:t>
            </a:r>
          </a:p>
          <a:p>
            <a:r>
              <a:rPr lang="en-US" dirty="0" smtClean="0"/>
              <a:t>U.S. wouldn’t allow Britain and France to repay in goods.</a:t>
            </a:r>
          </a:p>
          <a:p>
            <a:r>
              <a:rPr lang="en-US" dirty="0" smtClean="0"/>
              <a:t>Couldn’t pay it back.</a:t>
            </a:r>
          </a:p>
          <a:p>
            <a:r>
              <a:rPr lang="en-US" dirty="0" smtClean="0"/>
              <a:t>Germans borrowed from the U.S. to pay the Allies. (Could not afford to pay it.)</a:t>
            </a:r>
          </a:p>
          <a:p>
            <a:r>
              <a:rPr lang="en-US" dirty="0" smtClean="0"/>
              <a:t>Allies sent the money to the U.S.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Entrapment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46238"/>
          <a:ext cx="82296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Dawes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Reduce the German reparations payments.</a:t>
            </a:r>
          </a:p>
          <a:p>
            <a:r>
              <a:rPr lang="en-US" dirty="0" smtClean="0"/>
              <a:t>Encourage U.S. banks and investors to loan money to help Germany rebuild.</a:t>
            </a:r>
          </a:p>
          <a:p>
            <a:r>
              <a:rPr lang="en-US" dirty="0" smtClean="0"/>
              <a:t>Reduce the interest charged to the Allies for their war debts.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role did the U.S. play in hindering the recovery of the post-war European economy?</a:t>
            </a:r>
          </a:p>
          <a:p>
            <a:r>
              <a:rPr lang="en-US" sz="4000" dirty="0" smtClean="0"/>
              <a:t>What was the alternative?</a:t>
            </a:r>
          </a:p>
          <a:p>
            <a:r>
              <a:rPr lang="en-US" sz="4000" dirty="0" smtClean="0"/>
              <a:t>Winners and losers?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Presidents of the 1920s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Baskerville Old Face" pitchFamily="18" charset="0"/>
              </a:rPr>
              <a:t>Warren G. Harding – 1920 (died)</a:t>
            </a:r>
          </a:p>
          <a:p>
            <a:r>
              <a:rPr lang="en-US" dirty="0" smtClean="0">
                <a:latin typeface="Baskerville Old Face" pitchFamily="18" charset="0"/>
              </a:rPr>
              <a:t>Calvin Coolidge – 1924 (didn’t run again)</a:t>
            </a:r>
          </a:p>
          <a:p>
            <a:r>
              <a:rPr lang="en-US" dirty="0" smtClean="0">
                <a:latin typeface="Baskerville Old Face" pitchFamily="18" charset="0"/>
              </a:rPr>
              <a:t>Herbert Hoover – 1928</a:t>
            </a:r>
          </a:p>
          <a:p>
            <a:r>
              <a:rPr lang="en-US" sz="2000" dirty="0" smtClean="0">
                <a:latin typeface="Baskerville Old Face" pitchFamily="18" charset="0"/>
              </a:rPr>
              <a:t>All Republicans</a:t>
            </a:r>
            <a:endParaRPr lang="en-US" sz="2000" dirty="0">
              <a:latin typeface="Baskerville Old Face" pitchFamily="18" charset="0"/>
            </a:endParaRPr>
          </a:p>
        </p:txBody>
      </p:sp>
      <p:pic>
        <p:nvPicPr>
          <p:cNvPr id="4" name="Picture 3" descr="Warren G. Harding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3733800"/>
            <a:ext cx="1990725" cy="2743200"/>
          </a:xfrm>
          <a:prstGeom prst="rect">
            <a:avLst/>
          </a:prstGeom>
        </p:spPr>
      </p:pic>
      <p:pic>
        <p:nvPicPr>
          <p:cNvPr id="5" name="Picture 4" descr="Calvin Coolidg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00400" y="3657600"/>
            <a:ext cx="2857500" cy="2857500"/>
          </a:xfrm>
          <a:prstGeom prst="rect">
            <a:avLst/>
          </a:prstGeom>
        </p:spPr>
      </p:pic>
      <p:pic>
        <p:nvPicPr>
          <p:cNvPr id="6" name="Picture 5" descr="Herbert Hoove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3581400"/>
            <a:ext cx="2322044" cy="3071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Warren G. Harding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“Return to Normalcy”</a:t>
            </a:r>
          </a:p>
          <a:p>
            <a:r>
              <a:rPr lang="en-US" dirty="0" smtClean="0"/>
              <a:t>Honest guy, corrupt friends</a:t>
            </a:r>
          </a:p>
          <a:p>
            <a:r>
              <a:rPr lang="en-US" dirty="0" smtClean="0"/>
              <a:t>Scandals</a:t>
            </a:r>
          </a:p>
          <a:p>
            <a:pPr lvl="1"/>
            <a:r>
              <a:rPr lang="en-US" dirty="0" smtClean="0"/>
              <a:t>Teapot Dome Scandal</a:t>
            </a:r>
          </a:p>
          <a:p>
            <a:pPr lvl="1"/>
            <a:r>
              <a:rPr lang="en-US" dirty="0" smtClean="0"/>
              <a:t>Forbes defrauded Veterans’ Bureau</a:t>
            </a:r>
          </a:p>
          <a:p>
            <a:pPr lvl="1"/>
            <a:r>
              <a:rPr lang="en-US" dirty="0" smtClean="0"/>
              <a:t>Harry Daugherty’s bribes</a:t>
            </a:r>
          </a:p>
          <a:p>
            <a:r>
              <a:rPr lang="en-US" dirty="0" smtClean="0"/>
              <a:t>Died in office (stress?)</a:t>
            </a:r>
          </a:p>
          <a:p>
            <a:r>
              <a:rPr lang="en-US" dirty="0" smtClean="0">
                <a:hlinkClick r:id="rId2"/>
              </a:rPr>
              <a:t>http://www.youtube.com/watch?v=2gk9ebeaZcU&amp;playnext=1&amp;list=PLC44450607D35DAB3&amp;feature=results_main</a:t>
            </a:r>
            <a:r>
              <a:rPr lang="en-US" dirty="0" smtClean="0"/>
              <a:t> (Teapot </a:t>
            </a:r>
            <a:r>
              <a:rPr lang="en-US" dirty="0" smtClean="0"/>
              <a:t>Dome 3 min newsreel)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659368" y="457200"/>
            <a:ext cx="5014732" cy="60026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1981200"/>
            <a:ext cx="2590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is the illustrator’s point of view?</a:t>
            </a:r>
          </a:p>
          <a:p>
            <a:endParaRPr lang="en-US" dirty="0"/>
          </a:p>
          <a:p>
            <a:r>
              <a:rPr lang="en-US" dirty="0" smtClean="0"/>
              <a:t>What is the historical context?</a:t>
            </a:r>
          </a:p>
          <a:p>
            <a:endParaRPr lang="en-US" dirty="0"/>
          </a:p>
          <a:p>
            <a:r>
              <a:rPr lang="en-US" dirty="0" smtClean="0"/>
              <a:t>Who is the intended audience?</a:t>
            </a:r>
          </a:p>
          <a:p>
            <a:endParaRPr lang="en-US" dirty="0"/>
          </a:p>
          <a:p>
            <a:r>
              <a:rPr lang="en-US" dirty="0" smtClean="0"/>
              <a:t>What is the purpose of the political cartoon?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07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Calvin Coolidge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Harding’s V.P. becomes president in 1923.</a:t>
            </a:r>
          </a:p>
          <a:p>
            <a:r>
              <a:rPr lang="en-US" dirty="0" smtClean="0"/>
              <a:t>Laissez Faire – government’s hands off business</a:t>
            </a:r>
          </a:p>
          <a:p>
            <a:r>
              <a:rPr lang="en-US" dirty="0" smtClean="0"/>
              <a:t>“The business of America is business.”</a:t>
            </a:r>
          </a:p>
          <a:p>
            <a:r>
              <a:rPr lang="en-US" dirty="0" smtClean="0"/>
              <a:t>Small government.</a:t>
            </a:r>
          </a:p>
          <a:p>
            <a:r>
              <a:rPr lang="en-US" dirty="0" smtClean="0"/>
              <a:t>The economy boomed.</a:t>
            </a:r>
          </a:p>
          <a:p>
            <a:r>
              <a:rPr lang="en-US" dirty="0" smtClean="0"/>
              <a:t>Elected in 1924.</a:t>
            </a:r>
          </a:p>
          <a:p>
            <a:r>
              <a:rPr lang="en-US" dirty="0" smtClean="0"/>
              <a:t>Decided not to run in 1928.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Herbert Hoover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Head of Food Administration in WWI</a:t>
            </a:r>
          </a:p>
          <a:p>
            <a:r>
              <a:rPr lang="en-US" dirty="0" smtClean="0"/>
              <a:t>Engineer</a:t>
            </a:r>
          </a:p>
          <a:p>
            <a:r>
              <a:rPr lang="en-US" dirty="0" smtClean="0"/>
              <a:t>Defeated Catholic Al Smith for president.</a:t>
            </a:r>
          </a:p>
          <a:p>
            <a:r>
              <a:rPr lang="en-US" dirty="0" smtClean="0"/>
              <a:t>Within a year of inauguration, stock market crashed and economy plunged into a recession.</a:t>
            </a:r>
          </a:p>
          <a:p>
            <a:r>
              <a:rPr lang="en-US" dirty="0" smtClean="0"/>
              <a:t>Hoover got the blame, but was the depression Hoover’s fault?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Normalcy &amp; short-sightedness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Did we meet our objectives?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Can you describe the economic conditions faced by soldiers returning from WWI?</a:t>
            </a:r>
          </a:p>
          <a:p>
            <a:r>
              <a:rPr lang="en-US" dirty="0" smtClean="0"/>
              <a:t>2. Can you explain the consequences of America’s isolationist foreign policy during the 1920s?</a:t>
            </a:r>
          </a:p>
          <a:p>
            <a:r>
              <a:rPr lang="en-US" dirty="0" smtClean="0"/>
              <a:t>Can you name the 3 presidents of the 1920s and not the dominant features of their administrations?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Culture Wars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Ideas: Darwinism &amp; Marxism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full impact of these 19</a:t>
            </a:r>
            <a:r>
              <a:rPr lang="en-US" baseline="30000" dirty="0" smtClean="0"/>
              <a:t>th</a:t>
            </a:r>
            <a:r>
              <a:rPr lang="en-US" dirty="0" smtClean="0"/>
              <a:t> century writes becomes apparent.</a:t>
            </a:r>
          </a:p>
          <a:p>
            <a:r>
              <a:rPr lang="en-US" dirty="0" smtClean="0"/>
              <a:t>Darwinism – evolution</a:t>
            </a:r>
          </a:p>
          <a:p>
            <a:r>
              <a:rPr lang="en-US" dirty="0" smtClean="0"/>
              <a:t>Marxism – communism</a:t>
            </a:r>
          </a:p>
          <a:p>
            <a:endParaRPr lang="en-US" dirty="0" smtClean="0"/>
          </a:p>
          <a:p>
            <a:r>
              <a:rPr lang="en-US" dirty="0" smtClean="0"/>
              <a:t>Disregard of scriptural truth</a:t>
            </a:r>
          </a:p>
          <a:p>
            <a:r>
              <a:rPr lang="en-US" dirty="0" smtClean="0"/>
              <a:t>Fear of communist takeover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New Ideas: Theory of Relativity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Albert Einstein  E=mc</a:t>
            </a:r>
            <a:r>
              <a:rPr lang="en-US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Space, time, and matter are relative to the location and motion of the observer.</a:t>
            </a:r>
          </a:p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Calls into question absolute truth.</a:t>
            </a:r>
            <a:endParaRPr lang="en-US" dirty="0"/>
          </a:p>
        </p:txBody>
      </p:sp>
      <p:pic>
        <p:nvPicPr>
          <p:cNvPr id="4" name="Picture 3" descr="albert-einste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3810000"/>
            <a:ext cx="2279650" cy="2783750"/>
          </a:xfrm>
          <a:prstGeom prst="rect">
            <a:avLst/>
          </a:prstGeom>
        </p:spPr>
      </p:pic>
      <p:pic>
        <p:nvPicPr>
          <p:cNvPr id="5" name="Picture 4" descr="albert-einstein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3809999"/>
            <a:ext cx="2209800" cy="2878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Ideas: Freud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Sigmund Freud – Austrian psychologist who believed that sexual disturbances in childhood could explain the development of emotional problems later in life. Argues that self-</a:t>
            </a:r>
            <a:r>
              <a:rPr lang="en-US" dirty="0" err="1" smtClean="0"/>
              <a:t>restraing</a:t>
            </a:r>
            <a:r>
              <a:rPr lang="en-US" dirty="0" smtClean="0"/>
              <a:t> of sexuality led to emotional disorders and psychoanalysis was the cure.</a:t>
            </a:r>
          </a:p>
          <a:p>
            <a:r>
              <a:rPr lang="en-US" dirty="0" smtClean="0"/>
              <a:t>Psychologist replaces the minister as counselor.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Ideas: Literature &amp;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Writers were disillusioned after WWI.</a:t>
            </a:r>
          </a:p>
          <a:p>
            <a:r>
              <a:rPr lang="en-US" dirty="0" smtClean="0"/>
              <a:t>Reflects the new ideas of the age.</a:t>
            </a:r>
          </a:p>
          <a:p>
            <a:r>
              <a:rPr lang="en-US" dirty="0" smtClean="0"/>
              <a:t>Modern standards rather than traditional</a:t>
            </a:r>
          </a:p>
          <a:p>
            <a:r>
              <a:rPr lang="en-US" dirty="0" smtClean="0"/>
              <a:t>Painting abstract, depicted inner feelings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alvador Dali surrealis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57474" y="685800"/>
            <a:ext cx="6205301" cy="4661694"/>
          </a:xfrm>
        </p:spPr>
      </p:pic>
      <p:sp>
        <p:nvSpPr>
          <p:cNvPr id="5" name="TextBox 4"/>
          <p:cNvSpPr txBox="1"/>
          <p:nvPr/>
        </p:nvSpPr>
        <p:spPr>
          <a:xfrm>
            <a:off x="685800" y="1981200"/>
            <a:ext cx="15950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Surrealism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Salvador Dali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Ideas: Literature &amp; Art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Music was atonal</a:t>
            </a:r>
          </a:p>
          <a:p>
            <a:r>
              <a:rPr lang="en-US" dirty="0" smtClean="0"/>
              <a:t>Poetry was written in free verse.</a:t>
            </a:r>
          </a:p>
          <a:p>
            <a:r>
              <a:rPr lang="en-US" dirty="0" smtClean="0"/>
              <a:t>Novels were written in stream of consciousness.</a:t>
            </a:r>
          </a:p>
          <a:p>
            <a:r>
              <a:rPr lang="en-US" dirty="0" smtClean="0"/>
              <a:t>T.S. Eliot – “The Wasteland”</a:t>
            </a:r>
          </a:p>
          <a:p>
            <a:r>
              <a:rPr lang="en-US" dirty="0" smtClean="0"/>
              <a:t>Disillusioned writers went to Europe.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Ideas: Prohibition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</a:t>
            </a:r>
            <a:r>
              <a:rPr lang="en-US" baseline="30000" dirty="0" smtClean="0"/>
              <a:t>th</a:t>
            </a:r>
            <a:r>
              <a:rPr lang="en-US" dirty="0" smtClean="0"/>
              <a:t> Amendment ratified in 1919</a:t>
            </a:r>
          </a:p>
          <a:p>
            <a:r>
              <a:rPr lang="en-US" dirty="0" smtClean="0"/>
              <a:t>Result was an increase in illegal activity</a:t>
            </a:r>
          </a:p>
          <a:p>
            <a:r>
              <a:rPr lang="en-US" dirty="0" smtClean="0"/>
              <a:t>Black market, violent crime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Bootlegging in Arkansa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0000" y="3200400"/>
            <a:ext cx="4953000" cy="3382257"/>
          </a:xfrm>
          <a:prstGeom prst="rect">
            <a:avLst/>
          </a:prstGeom>
        </p:spPr>
      </p:pic>
      <p:pic>
        <p:nvPicPr>
          <p:cNvPr id="5" name="Picture 4" descr="Al Capon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3581400"/>
            <a:ext cx="2576945" cy="236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Ideas: Prohibition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Proved to be unenforceable because so many people were willing to violate the law.</a:t>
            </a:r>
          </a:p>
          <a:p>
            <a:r>
              <a:rPr lang="en-US" dirty="0" smtClean="0"/>
              <a:t>21</a:t>
            </a:r>
            <a:r>
              <a:rPr lang="en-US" baseline="30000" dirty="0" smtClean="0"/>
              <a:t>st</a:t>
            </a:r>
            <a:r>
              <a:rPr lang="en-US" dirty="0" smtClean="0"/>
              <a:t> amendment ratified in 1933 repealed the 18</a:t>
            </a:r>
            <a:r>
              <a:rPr lang="en-US" baseline="30000" dirty="0" smtClean="0"/>
              <a:t>th</a:t>
            </a:r>
            <a:r>
              <a:rPr lang="en-US" dirty="0" smtClean="0"/>
              <a:t> amendment.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Objectives: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1. I will be able to describe the economic conditions faced by soldiers returning from WWI.</a:t>
            </a:r>
          </a:p>
          <a:p>
            <a:r>
              <a:rPr lang="en-US" dirty="0" smtClean="0"/>
              <a:t>2. I will be able to explain the consequences of America’s isolationist foreign policy during the 1920s.</a:t>
            </a:r>
          </a:p>
          <a:p>
            <a:r>
              <a:rPr lang="en-US" dirty="0" smtClean="0"/>
              <a:t>I will be able to name the 3 presidents of the 1920s and not the dominant features of their administrations.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 Roaring Twenties”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Revolution</a:t>
            </a:r>
          </a:p>
          <a:p>
            <a:r>
              <a:rPr lang="en-US" dirty="0" smtClean="0"/>
              <a:t>Break down in morals post WWI</a:t>
            </a:r>
          </a:p>
          <a:p>
            <a:r>
              <a:rPr lang="en-US" dirty="0" smtClean="0"/>
              <a:t>Divorce on the rise</a:t>
            </a:r>
          </a:p>
          <a:p>
            <a:r>
              <a:rPr lang="en-US" dirty="0" smtClean="0"/>
              <a:t>Smaller families</a:t>
            </a:r>
          </a:p>
          <a:p>
            <a:r>
              <a:rPr lang="en-US" dirty="0" smtClean="0"/>
              <a:t>Immorality and infidelity in newspapers, film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“The Roaring Twenties”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Fads became very popular</a:t>
            </a:r>
          </a:p>
          <a:p>
            <a:r>
              <a:rPr lang="en-US" dirty="0" smtClean="0"/>
              <a:t>Raccoon coats, crossword puzzles, marathon dancing, thrill and adventure-seeking </a:t>
            </a:r>
            <a:endParaRPr lang="en-US" dirty="0"/>
          </a:p>
        </p:txBody>
      </p:sp>
      <p:pic>
        <p:nvPicPr>
          <p:cNvPr id="4" name="Picture 3" descr="flappers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0" y="3352800"/>
            <a:ext cx="3571875" cy="30491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Heroes and Villains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Newspapers</a:t>
            </a:r>
          </a:p>
          <a:p>
            <a:r>
              <a:rPr lang="en-US" dirty="0" smtClean="0"/>
              <a:t>Radio</a:t>
            </a:r>
          </a:p>
          <a:p>
            <a:r>
              <a:rPr lang="en-US" dirty="0" smtClean="0"/>
              <a:t>Vaudeville to movies</a:t>
            </a:r>
          </a:p>
          <a:p>
            <a:r>
              <a:rPr lang="en-US" dirty="0" smtClean="0"/>
              <a:t>Sports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Heroes and Villains: American Idols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Jack Dempsey </a:t>
            </a:r>
            <a:endParaRPr lang="en-US" dirty="0"/>
          </a:p>
        </p:txBody>
      </p:sp>
      <p:pic>
        <p:nvPicPr>
          <p:cNvPr id="4" name="Picture 3" descr="jack-demps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1600200"/>
            <a:ext cx="2819400" cy="2876939"/>
          </a:xfrm>
          <a:prstGeom prst="rect">
            <a:avLst/>
          </a:prstGeom>
        </p:spPr>
      </p:pic>
      <p:pic>
        <p:nvPicPr>
          <p:cNvPr id="5" name="Picture 4" descr="babe-ruth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3810000"/>
            <a:ext cx="2752725" cy="27527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33800" y="5486400"/>
            <a:ext cx="20826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Babe Ruth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Heroes and Villains: American Heroes</a:t>
            </a:r>
            <a:endParaRPr lang="en-US" dirty="0"/>
          </a:p>
        </p:txBody>
      </p:sp>
      <p:pic>
        <p:nvPicPr>
          <p:cNvPr id="4" name="Content Placeholder 3" descr="charlie chapl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1600200"/>
            <a:ext cx="3626908" cy="2720181"/>
          </a:xfrm>
        </p:spPr>
      </p:pic>
      <p:pic>
        <p:nvPicPr>
          <p:cNvPr id="5" name="Picture 4" descr="clara_b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2133600"/>
            <a:ext cx="3114675" cy="381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95400" y="4876800"/>
            <a:ext cx="1872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Charlie Chaplin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15000" y="6248400"/>
            <a:ext cx="12537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Clara Bow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Charles Lindbergh</a:t>
            </a:r>
            <a:endParaRPr lang="en-US" dirty="0"/>
          </a:p>
        </p:txBody>
      </p:sp>
      <p:pic>
        <p:nvPicPr>
          <p:cNvPr id="4" name="Content Placeholder 3" descr="charles lindbergh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1295400"/>
            <a:ext cx="5238750" cy="3952875"/>
          </a:xfrm>
        </p:spPr>
      </p:pic>
      <p:pic>
        <p:nvPicPr>
          <p:cNvPr id="5" name="Picture 4" descr="Little-Charles-Lindbergh-Jr_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3505200"/>
            <a:ext cx="3810000" cy="2860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Heroes and Villains: Immigration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Immigrants became even more diverse</a:t>
            </a:r>
          </a:p>
          <a:p>
            <a:r>
              <a:rPr lang="en-US" dirty="0" smtClean="0"/>
              <a:t>1900-1910 - nine million immigrants</a:t>
            </a:r>
          </a:p>
          <a:p>
            <a:r>
              <a:rPr lang="en-US" dirty="0" smtClean="0"/>
              <a:t>Immigrants often kept their languages, religions, and cultures and lived in crowded ethnic neighborhoods.</a:t>
            </a:r>
          </a:p>
          <a:p>
            <a:r>
              <a:rPr lang="en-US" dirty="0" smtClean="0"/>
              <a:t>Middle Class Protestant Americans perceived these immigrants, who were largely Catholic, as a threat.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 Scare of 1919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Communist takeover of Russia</a:t>
            </a:r>
          </a:p>
          <a:p>
            <a:r>
              <a:rPr lang="en-US" dirty="0" smtClean="0"/>
              <a:t>Sacco and Vanzetti case</a:t>
            </a:r>
          </a:p>
          <a:p>
            <a:r>
              <a:rPr lang="en-US" dirty="0" smtClean="0"/>
              <a:t>2 Italian men accused of murder</a:t>
            </a:r>
          </a:p>
          <a:p>
            <a:r>
              <a:rPr lang="en-US" dirty="0" smtClean="0"/>
              <a:t>Convicted and executed in 1927</a:t>
            </a:r>
          </a:p>
          <a:p>
            <a:r>
              <a:rPr lang="en-US" dirty="0" smtClean="0"/>
              <a:t>Some think they were innocent victims of bigotry </a:t>
            </a:r>
            <a:endParaRPr lang="en-US" dirty="0"/>
          </a:p>
        </p:txBody>
      </p:sp>
      <p:pic>
        <p:nvPicPr>
          <p:cNvPr id="4" name="Picture 3" descr="sacco and vanzett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4354940"/>
            <a:ext cx="3048000" cy="23284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Marcus Garvey – Racial pride, Universal Negro Improvement Association</a:t>
            </a:r>
          </a:p>
          <a:p>
            <a:r>
              <a:rPr lang="en-US" dirty="0" smtClean="0"/>
              <a:t>Harlem Renaissance – intellectuals, writers, musicians</a:t>
            </a:r>
          </a:p>
          <a:p>
            <a:r>
              <a:rPr lang="en-US" dirty="0" smtClean="0"/>
              <a:t>Langston Hughes,  </a:t>
            </a:r>
            <a:r>
              <a:rPr lang="en-US" dirty="0" err="1" smtClean="0"/>
              <a:t>Zora</a:t>
            </a:r>
            <a:r>
              <a:rPr lang="en-US" dirty="0" smtClean="0"/>
              <a:t> Neale Hurston, Paul Robeson, Louis Armstrong</a:t>
            </a:r>
          </a:p>
          <a:p>
            <a:r>
              <a:rPr lang="en-US" dirty="0" smtClean="0"/>
              <a:t>Fashionable clubs featured black performers</a:t>
            </a:r>
          </a:p>
          <a:p>
            <a:r>
              <a:rPr lang="en-US" dirty="0" smtClean="0"/>
              <a:t>Birth of jazz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Play some jazz</a:t>
            </a:r>
            <a:r>
              <a:rPr lang="en-US" dirty="0" smtClean="0"/>
              <a:t>…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www.youtube.com/watch?v=hxzCz6g_pCM</a:t>
            </a:r>
            <a:endParaRPr lang="en-US" dirty="0" smtClean="0"/>
          </a:p>
          <a:p>
            <a:r>
              <a:rPr lang="en-US" dirty="0" smtClean="0"/>
              <a:t>Start at about 1 minute.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Postwar Problems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Demand for goods is down. (No war to supply)</a:t>
            </a:r>
          </a:p>
          <a:p>
            <a:r>
              <a:rPr lang="en-US" dirty="0" smtClean="0"/>
              <a:t>Veterans return to unemployment.</a:t>
            </a:r>
          </a:p>
          <a:p>
            <a:r>
              <a:rPr lang="en-US" dirty="0" smtClean="0"/>
              <a:t>Industry must retool for peacetime.</a:t>
            </a:r>
          </a:p>
          <a:p>
            <a:r>
              <a:rPr lang="en-US" dirty="0" smtClean="0"/>
              <a:t>Emotions must reorient toward peacetime.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WWI-amputees-191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4343400"/>
            <a:ext cx="4495800" cy="2135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Ku Klux Klan </a:t>
            </a:r>
            <a:r>
              <a:rPr lang="en-US" dirty="0" smtClean="0">
                <a:sym typeface="Wingdings" pitchFamily="2" charset="2"/>
              </a:rPr>
              <a:t>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Fear of immigrants and blacks</a:t>
            </a:r>
          </a:p>
          <a:p>
            <a:r>
              <a:rPr lang="en-US" dirty="0" smtClean="0"/>
              <a:t>Revival of the Ku Klux Klan</a:t>
            </a:r>
          </a:p>
          <a:p>
            <a:r>
              <a:rPr lang="en-US" dirty="0" smtClean="0"/>
              <a:t>100% Americanism</a:t>
            </a:r>
          </a:p>
          <a:p>
            <a:r>
              <a:rPr lang="en-US" dirty="0" smtClean="0"/>
              <a:t>40% of membership in Ohio, Indiana, Illinois…</a:t>
            </a:r>
          </a:p>
          <a:p>
            <a:r>
              <a:rPr lang="en-US" dirty="0" smtClean="0"/>
              <a:t>Bigotry and racism</a:t>
            </a:r>
          </a:p>
          <a:p>
            <a:r>
              <a:rPr lang="en-US" dirty="0" smtClean="0"/>
              <a:t>Claimed to fight the decline in morality, used the cross as their symbol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ku klux kla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533400"/>
            <a:ext cx="8051765" cy="60461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Fighting for the Faith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Should Christians compromise for the sake of Christian unity?</a:t>
            </a:r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Fighting for the Faith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Social gospel movement</a:t>
            </a:r>
          </a:p>
          <a:p>
            <a:r>
              <a:rPr lang="en-US" dirty="0" smtClean="0"/>
              <a:t>Darwinism</a:t>
            </a:r>
          </a:p>
          <a:p>
            <a:r>
              <a:rPr lang="en-US" dirty="0" smtClean="0"/>
              <a:t>Fundamentalists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Fighting for the Faith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Fundamentalists broke from their denominations and started new ones or booted those who promoted a “false gospel.”</a:t>
            </a:r>
          </a:p>
          <a:p>
            <a:r>
              <a:rPr lang="en-US" dirty="0" smtClean="0"/>
              <a:t>Fundamentalists hold that there are certain fundamental doctrines that one can’t deny and still be a Christian.</a:t>
            </a:r>
            <a:endParaRPr lang="en-US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Fighting for the Faith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are some of these fundamentals?</a:t>
            </a:r>
          </a:p>
          <a:p>
            <a:r>
              <a:rPr lang="en-US" dirty="0" smtClean="0"/>
              <a:t>Authority of the Scriptures</a:t>
            </a:r>
          </a:p>
          <a:p>
            <a:r>
              <a:rPr lang="en-US" dirty="0" smtClean="0"/>
              <a:t>The deity of Christ</a:t>
            </a:r>
          </a:p>
          <a:p>
            <a:r>
              <a:rPr lang="en-US" dirty="0" smtClean="0"/>
              <a:t>Atonement through Christ</a:t>
            </a:r>
          </a:p>
          <a:p>
            <a:r>
              <a:rPr lang="en-US" dirty="0" smtClean="0"/>
              <a:t>Resurrection</a:t>
            </a:r>
          </a:p>
          <a:p>
            <a:r>
              <a:rPr lang="en-US" dirty="0" smtClean="0"/>
              <a:t>Second Coming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Fighting for the Faith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Anti-evolution</a:t>
            </a:r>
          </a:p>
          <a:p>
            <a:r>
              <a:rPr lang="en-US" dirty="0" smtClean="0"/>
              <a:t>Effort to remove teaching about evolution from public schools</a:t>
            </a:r>
          </a:p>
          <a:p>
            <a:r>
              <a:rPr lang="en-US" dirty="0" smtClean="0"/>
              <a:t>Tennessee passed a law disallowing teaching evolution</a:t>
            </a:r>
          </a:p>
          <a:p>
            <a:r>
              <a:rPr lang="en-US" dirty="0" smtClean="0"/>
              <a:t>John T. Scopes challenged the law.</a:t>
            </a:r>
          </a:p>
          <a:p>
            <a:r>
              <a:rPr lang="en-US" dirty="0" smtClean="0"/>
              <a:t>Clarence Darrow v. William Jennings Bryan</a:t>
            </a:r>
          </a:p>
          <a:p>
            <a:r>
              <a:rPr lang="en-US" dirty="0" smtClean="0"/>
              <a:t>Scopes was convicted, but the evolutions won the media battle.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cop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304800"/>
            <a:ext cx="3457499" cy="4525962"/>
          </a:xfrm>
        </p:spPr>
      </p:pic>
      <p:pic>
        <p:nvPicPr>
          <p:cNvPr id="5" name="Picture 4" descr="scopes tri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67200" y="3733800"/>
            <a:ext cx="41148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Fighting for the Faith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Fundamentalist Successes</a:t>
            </a:r>
          </a:p>
          <a:p>
            <a:r>
              <a:rPr lang="en-US" dirty="0" smtClean="0"/>
              <a:t>Backlash against the secularization of society</a:t>
            </a:r>
          </a:p>
          <a:p>
            <a:r>
              <a:rPr lang="en-US" dirty="0" smtClean="0"/>
              <a:t>Bible colleges and seminaries were established in the 1920s</a:t>
            </a:r>
          </a:p>
          <a:p>
            <a:r>
              <a:rPr lang="en-US" dirty="0" smtClean="0"/>
              <a:t>Evangelists used the radio to spread the gospel</a:t>
            </a:r>
          </a:p>
          <a:p>
            <a:r>
              <a:rPr lang="en-US" dirty="0" smtClean="0"/>
              <a:t>Camp meetings and revivals</a:t>
            </a:r>
            <a:endParaRPr lang="en-US" dirty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Billy Sunday </a:t>
            </a:r>
            <a:endParaRPr lang="en-US" dirty="0"/>
          </a:p>
        </p:txBody>
      </p:sp>
      <p:pic>
        <p:nvPicPr>
          <p:cNvPr id="4" name="Picture 3" descr="billy-sunda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4278" y="2405062"/>
            <a:ext cx="5256472" cy="376713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Postwar Problems - 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Export demand for agriculture products drops.</a:t>
            </a:r>
          </a:p>
          <a:p>
            <a:r>
              <a:rPr lang="en-US" dirty="0" smtClean="0"/>
              <a:t>Bountiful harvest makes a huge supply.</a:t>
            </a:r>
          </a:p>
          <a:p>
            <a:r>
              <a:rPr lang="en-US" dirty="0" smtClean="0"/>
              <a:t>Low demand and high supply = low prices</a:t>
            </a:r>
          </a:p>
          <a:p>
            <a:endParaRPr lang="en-US" dirty="0" smtClean="0"/>
          </a:p>
        </p:txBody>
      </p:sp>
      <p:pic>
        <p:nvPicPr>
          <p:cNvPr id="4" name="Picture 3" descr="supply and demand curv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2800" y="3886200"/>
            <a:ext cx="3865387" cy="266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Roar to Ruin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Postwar Problems - 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Farmers owe $$$ because they borrowed to buy land and equipment to supply the wartime economy.</a:t>
            </a:r>
          </a:p>
          <a:p>
            <a:r>
              <a:rPr lang="en-US" dirty="0" smtClean="0"/>
              <a:t>Some begin to lose their farms to foreclosure.</a:t>
            </a:r>
          </a:p>
          <a:p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arm foreclosure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5800" y="1828800"/>
            <a:ext cx="4292727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Postwar Problems - Agriculture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Although much of the country prospers in the 1920s, farmer suffer all the way through the decade into more suffering in the 1930s.</a:t>
            </a:r>
            <a:endParaRPr lang="en-US" dirty="0"/>
          </a:p>
        </p:txBody>
      </p:sp>
      <p:pic>
        <p:nvPicPr>
          <p:cNvPr id="4" name="Picture 3" descr="1920s farm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3657600"/>
            <a:ext cx="6477000" cy="2998851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Postwar Problems - Fear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Wartime Propaganda created fear.</a:t>
            </a:r>
          </a:p>
          <a:p>
            <a:r>
              <a:rPr lang="en-US" dirty="0" smtClean="0"/>
              <a:t>Peacetime – fears continued but changed their focus to the “Reds.”</a:t>
            </a:r>
          </a:p>
          <a:p>
            <a:r>
              <a:rPr lang="en-US" dirty="0" smtClean="0"/>
              <a:t>Red Scare – fear of communists and anarchists</a:t>
            </a:r>
          </a:p>
          <a:p>
            <a:pPr lvl="1"/>
            <a:r>
              <a:rPr lang="en-US" dirty="0" smtClean="0"/>
              <a:t>Package bombs</a:t>
            </a:r>
          </a:p>
          <a:p>
            <a:pPr lvl="1"/>
            <a:r>
              <a:rPr lang="en-US" dirty="0" smtClean="0"/>
              <a:t>Palmer Raids </a:t>
            </a:r>
          </a:p>
          <a:p>
            <a:pPr lvl="1"/>
            <a:r>
              <a:rPr lang="en-US" dirty="0" smtClean="0">
                <a:hlinkClick r:id="rId2"/>
              </a:rPr>
              <a:t>http://www.youtube.com/watch?v=7xjIK3rkX6M</a:t>
            </a:r>
            <a:r>
              <a:rPr lang="en-US" dirty="0" smtClean="0"/>
              <a:t> (Palmer Raids 2 min)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Foreign Policy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Isolationism!</a:t>
            </a:r>
          </a:p>
          <a:p>
            <a:r>
              <a:rPr lang="en-US" dirty="0" smtClean="0"/>
              <a:t>Sort of…</a:t>
            </a:r>
          </a:p>
          <a:p>
            <a:pPr lvl="1"/>
            <a:r>
              <a:rPr lang="en-US" dirty="0" smtClean="0"/>
              <a:t>Washington Naval Conference – arms reduction</a:t>
            </a:r>
          </a:p>
          <a:p>
            <a:pPr lvl="2"/>
            <a:r>
              <a:rPr lang="en-US" dirty="0" smtClean="0"/>
              <a:t>5:5:3:1.75:1.75 (tons of naval vessels)</a:t>
            </a:r>
          </a:p>
          <a:p>
            <a:pPr lvl="2"/>
            <a:r>
              <a:rPr lang="en-US" dirty="0" smtClean="0"/>
              <a:t>U.S.: Britain: Japan: France: Italy</a:t>
            </a:r>
          </a:p>
          <a:p>
            <a:pPr lvl="1"/>
            <a:r>
              <a:rPr lang="en-US" dirty="0" smtClean="0"/>
              <a:t>Kellogg-Briand Pact – outlawed war</a:t>
            </a:r>
          </a:p>
          <a:p>
            <a:pPr lvl="2"/>
            <a:r>
              <a:rPr lang="en-US" dirty="0" smtClean="0"/>
              <a:t>No means of enforcement</a:t>
            </a:r>
          </a:p>
          <a:p>
            <a:pPr lvl="1"/>
            <a:r>
              <a:rPr lang="en-US" dirty="0" smtClean="0"/>
              <a:t>U.S. intervention and control in Latin America</a:t>
            </a:r>
          </a:p>
          <a:p>
            <a:pPr lvl="2"/>
            <a:r>
              <a:rPr lang="en-US" dirty="0" smtClean="0"/>
              <a:t>resentment</a:t>
            </a:r>
          </a:p>
          <a:p>
            <a:pPr lvl="1">
              <a:buNone/>
            </a:pPr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343</TotalTime>
  <Words>1319</Words>
  <Application>Microsoft Office PowerPoint</Application>
  <PresentationFormat>On-screen Show (4:3)</PresentationFormat>
  <Paragraphs>214</Paragraphs>
  <Slides>50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5" baseType="lpstr">
      <vt:lpstr>Baskerville Old Face</vt:lpstr>
      <vt:lpstr>Rockwell</vt:lpstr>
      <vt:lpstr>Wingdings</vt:lpstr>
      <vt:lpstr>Wingdings 2</vt:lpstr>
      <vt:lpstr>Foundry</vt:lpstr>
      <vt:lpstr>The 1920s</vt:lpstr>
      <vt:lpstr>Normalcy &amp; short-sightedness</vt:lpstr>
      <vt:lpstr>Objectives:</vt:lpstr>
      <vt:lpstr>Postwar Problems</vt:lpstr>
      <vt:lpstr>Postwar Problems - Agriculture</vt:lpstr>
      <vt:lpstr>Postwar Problems - Agriculture</vt:lpstr>
      <vt:lpstr>Postwar Problems - Agriculture</vt:lpstr>
      <vt:lpstr>Postwar Problems - Fear</vt:lpstr>
      <vt:lpstr>Foreign Policy</vt:lpstr>
      <vt:lpstr>Economic Entrapment</vt:lpstr>
      <vt:lpstr>Economic Entrapment</vt:lpstr>
      <vt:lpstr>Economic Entrapment</vt:lpstr>
      <vt:lpstr>Dawes Plan</vt:lpstr>
      <vt:lpstr>PowerPoint Presentation</vt:lpstr>
      <vt:lpstr>Presidents of the 1920s</vt:lpstr>
      <vt:lpstr>Warren G. Harding</vt:lpstr>
      <vt:lpstr>PowerPoint Presentation</vt:lpstr>
      <vt:lpstr>Calvin Coolidge</vt:lpstr>
      <vt:lpstr>Herbert Hoover</vt:lpstr>
      <vt:lpstr>Did we meet our objectives?</vt:lpstr>
      <vt:lpstr>Culture Wars</vt:lpstr>
      <vt:lpstr>New Ideas: Darwinism &amp; Marxism</vt:lpstr>
      <vt:lpstr>New Ideas: Theory of Relativity</vt:lpstr>
      <vt:lpstr>New Ideas: Freud</vt:lpstr>
      <vt:lpstr>New Ideas: Literature &amp; Art</vt:lpstr>
      <vt:lpstr>PowerPoint Presentation</vt:lpstr>
      <vt:lpstr>New Ideas: Literature &amp; Art</vt:lpstr>
      <vt:lpstr>New Ideas: Prohibition</vt:lpstr>
      <vt:lpstr>New Ideas: Prohibition</vt:lpstr>
      <vt:lpstr>“The Roaring Twenties”</vt:lpstr>
      <vt:lpstr>“The Roaring Twenties”</vt:lpstr>
      <vt:lpstr>Heroes and Villains</vt:lpstr>
      <vt:lpstr>Heroes and Villains: American Idols</vt:lpstr>
      <vt:lpstr>Heroes and Villains: American Heroes</vt:lpstr>
      <vt:lpstr>Charles Lindbergh</vt:lpstr>
      <vt:lpstr>Heroes and Villains: Immigration</vt:lpstr>
      <vt:lpstr>Red Scare of 1919</vt:lpstr>
      <vt:lpstr>Blacks</vt:lpstr>
      <vt:lpstr>PowerPoint Presentation</vt:lpstr>
      <vt:lpstr>Ku Klux Klan </vt:lpstr>
      <vt:lpstr>PowerPoint Presentation</vt:lpstr>
      <vt:lpstr>Fighting for the Faith</vt:lpstr>
      <vt:lpstr>Fighting for the Faith</vt:lpstr>
      <vt:lpstr>Fighting for the Faith</vt:lpstr>
      <vt:lpstr>Fighting for the Faith</vt:lpstr>
      <vt:lpstr>Fighting for the Faith</vt:lpstr>
      <vt:lpstr>PowerPoint Presentation</vt:lpstr>
      <vt:lpstr>Fighting for the Faith</vt:lpstr>
      <vt:lpstr>PowerPoint Presentation</vt:lpstr>
      <vt:lpstr>From Roar to Ruin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Cotton Blossom</dc:creator>
  <cp:lastModifiedBy>Alice Purcell</cp:lastModifiedBy>
  <cp:revision>77</cp:revision>
  <dcterms:created xsi:type="dcterms:W3CDTF">2012-11-29T00:22:57Z</dcterms:created>
  <dcterms:modified xsi:type="dcterms:W3CDTF">2015-02-17T00:54:53Z</dcterms:modified>
</cp:coreProperties>
</file>